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8"/>
  </p:notesMasterIdLst>
  <p:handoutMasterIdLst>
    <p:handoutMasterId r:id="rId49"/>
  </p:handoutMasterIdLst>
  <p:sldIdLst>
    <p:sldId id="601" r:id="rId3"/>
    <p:sldId id="586" r:id="rId4"/>
    <p:sldId id="399" r:id="rId5"/>
    <p:sldId id="603" r:id="rId6"/>
    <p:sldId id="604" r:id="rId7"/>
    <p:sldId id="637" r:id="rId8"/>
    <p:sldId id="638" r:id="rId9"/>
    <p:sldId id="639" r:id="rId10"/>
    <p:sldId id="640" r:id="rId11"/>
    <p:sldId id="641" r:id="rId12"/>
    <p:sldId id="605" r:id="rId13"/>
    <p:sldId id="607" r:id="rId14"/>
    <p:sldId id="608" r:id="rId15"/>
    <p:sldId id="609" r:id="rId16"/>
    <p:sldId id="610" r:id="rId17"/>
    <p:sldId id="611" r:id="rId18"/>
    <p:sldId id="612" r:id="rId19"/>
    <p:sldId id="613" r:id="rId20"/>
    <p:sldId id="614" r:id="rId21"/>
    <p:sldId id="615" r:id="rId22"/>
    <p:sldId id="642" r:id="rId23"/>
    <p:sldId id="617" r:id="rId24"/>
    <p:sldId id="618" r:id="rId25"/>
    <p:sldId id="619" r:id="rId26"/>
    <p:sldId id="620" r:id="rId27"/>
    <p:sldId id="621" r:id="rId28"/>
    <p:sldId id="622" r:id="rId29"/>
    <p:sldId id="623" r:id="rId30"/>
    <p:sldId id="624" r:id="rId31"/>
    <p:sldId id="625" r:id="rId32"/>
    <p:sldId id="626" r:id="rId33"/>
    <p:sldId id="627" r:id="rId34"/>
    <p:sldId id="628" r:id="rId35"/>
    <p:sldId id="629" r:id="rId36"/>
    <p:sldId id="630" r:id="rId37"/>
    <p:sldId id="631" r:id="rId38"/>
    <p:sldId id="632" r:id="rId39"/>
    <p:sldId id="633" r:id="rId40"/>
    <p:sldId id="634" r:id="rId41"/>
    <p:sldId id="635" r:id="rId42"/>
    <p:sldId id="636" r:id="rId43"/>
    <p:sldId id="349" r:id="rId44"/>
    <p:sldId id="643" r:id="rId45"/>
    <p:sldId id="644" r:id="rId46"/>
    <p:sldId id="645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601"/>
            <p14:sldId id="586"/>
            <p14:sldId id="399"/>
            <p14:sldId id="603"/>
          </p14:sldIdLst>
        </p14:section>
        <p14:section name="Project Structure" id="{97DDEB9D-5679-453D-B181-69F0C01C12C6}">
          <p14:sldIdLst>
            <p14:sldId id="604"/>
            <p14:sldId id="637"/>
            <p14:sldId id="638"/>
            <p14:sldId id="639"/>
            <p14:sldId id="640"/>
            <p14:sldId id="641"/>
            <p14:sldId id="605"/>
          </p14:sldIdLst>
        </p14:section>
        <p14:section name="Navigation and Header" id="{32FD3CA8-2C37-4729-8CBD-A11B5B8E5430}">
          <p14:sldIdLst>
            <p14:sldId id="607"/>
            <p14:sldId id="608"/>
            <p14:sldId id="609"/>
            <p14:sldId id="610"/>
            <p14:sldId id="611"/>
            <p14:sldId id="612"/>
            <p14:sldId id="613"/>
          </p14:sldIdLst>
        </p14:section>
        <p14:section name="Main Section" id="{5C3184B8-150E-4BBE-AAE8-D400ACB833FC}">
          <p14:sldIdLst>
            <p14:sldId id="614"/>
            <p14:sldId id="615"/>
            <p14:sldId id="642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</p14:sldIdLst>
        </p14:section>
        <p14:section name="Conclusion" id="{10E03AB1-9AA8-4E86-9A64-D741901E50A2}">
          <p14:sldIdLst>
            <p14:sldId id="349"/>
            <p14:sldId id="643"/>
            <p14:sldId id="644"/>
            <p14:sldId id="645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FBEEDC"/>
    <a:srgbClr val="F3CD60"/>
    <a:srgbClr val="FDFFFF"/>
    <a:srgbClr val="FFF0D9"/>
    <a:srgbClr val="FFA72A"/>
    <a:srgbClr val="F0F5FA"/>
    <a:srgbClr val="1A8AFA"/>
    <a:srgbClr val="0097CC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4" autoAdjust="0"/>
    <p:restoredTop sz="91001" autoAdjust="0"/>
  </p:normalViewPr>
  <p:slideViewPr>
    <p:cSldViewPr>
      <p:cViewPr>
        <p:scale>
          <a:sx n="83" d="100"/>
          <a:sy n="83" d="100"/>
        </p:scale>
        <p:origin x="-774" y="-28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6/19/2017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17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67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495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886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6/19/2017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1.jpe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7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44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0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5.png"/><Relationship Id="rId14" Type="http://schemas.openxmlformats.org/officeDocument/2006/relationships/hyperlink" Target="http://www.telenor.bg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hyperlink" Target="https://softuni.org/" TargetMode="External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oftuni.bg/forum" TargetMode="External"/><Relationship Id="rId11" Type="http://schemas.openxmlformats.org/officeDocument/2006/relationships/hyperlink" Target="http://softuni.bg/" TargetMode="External"/><Relationship Id="rId5" Type="http://schemas.openxmlformats.org/officeDocument/2006/relationships/hyperlink" Target="https://facebook.com/SoftwareUniversity" TargetMode="External"/><Relationship Id="rId10" Type="http://schemas.openxmlformats.org/officeDocument/2006/relationships/image" Target="../media/image54.png"/><Relationship Id="rId4" Type="http://schemas.openxmlformats.org/officeDocument/2006/relationships/hyperlink" Target="https://www.softuni.org/" TargetMode="External"/><Relationship Id="rId9" Type="http://schemas.openxmlformats.org/officeDocument/2006/relationships/image" Target="../media/image53.png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531776"/>
            <a:ext cx="8125251" cy="11715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Landing Pages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98812" y="1703351"/>
            <a:ext cx="8277651" cy="126293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Creating Landing Page with HTML 5 and CSS 3</a:t>
            </a:r>
            <a:endParaRPr lang="en-US" sz="3600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886200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765443">
            <a:off x="4774982" y="3632044"/>
            <a:ext cx="2215671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Landing Page</a:t>
            </a:r>
          </a:p>
          <a:p>
            <a:pPr algn="ctr">
              <a:lnSpc>
                <a:spcPct val="85000"/>
              </a:lnSpc>
            </a:pPr>
            <a:r>
              <a:rPr lang="en-US" b="1" spc="50" noProof="1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HTML 5 + CSS 3</a:t>
            </a:r>
          </a:p>
        </p:txBody>
      </p:sp>
      <p:pic>
        <p:nvPicPr>
          <p:cNvPr id="21" name="Picture 2" descr="Резултат с изображение за htm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3922">
            <a:off x="3220315" y="2355890"/>
            <a:ext cx="1312760" cy="131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Резултат с изображение за css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5672">
            <a:off x="5410239" y="4871518"/>
            <a:ext cx="1405106" cy="140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663" y="2357107"/>
            <a:ext cx="2558800" cy="424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+ Section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976703"/>
            <a:ext cx="11021152" cy="2603748"/>
          </a:xfrm>
          <a:prstGeom prst="rect">
            <a:avLst/>
          </a:prstGeom>
        </p:spPr>
      </p:pic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2284412" y="1015903"/>
            <a:ext cx="5029200" cy="696967"/>
          </a:xfrm>
          <a:prstGeom prst="wedgeRoundRectCallout">
            <a:avLst>
              <a:gd name="adj1" fmla="val -34578"/>
              <a:gd name="adj2" fmla="val 1493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partners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60197" y="5006981"/>
            <a:ext cx="3884626" cy="914400"/>
          </a:xfrm>
          <a:prstGeom prst="wedgeRoundRectCallout">
            <a:avLst>
              <a:gd name="adj1" fmla="val 21176"/>
              <a:gd name="adj2" fmla="val -836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info-socials-container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15216" y="2970349"/>
            <a:ext cx="1988396" cy="161010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/>
          <p:nvPr/>
        </p:nvSpPr>
        <p:spPr>
          <a:xfrm>
            <a:off x="4906115" y="2970349"/>
            <a:ext cx="1632313" cy="1319401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2" name="Rectangle 11"/>
          <p:cNvSpPr/>
          <p:nvPr/>
        </p:nvSpPr>
        <p:spPr>
          <a:xfrm>
            <a:off x="8456612" y="2961352"/>
            <a:ext cx="2209800" cy="1619099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4451976" y="5010803"/>
            <a:ext cx="3581400" cy="910578"/>
          </a:xfrm>
          <a:prstGeom prst="wedgeRoundRectCallout">
            <a:avLst>
              <a:gd name="adj1" fmla="val -21105"/>
              <a:gd name="adj2" fmla="val -1115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extra-links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8270692" y="5006981"/>
            <a:ext cx="3464835" cy="885022"/>
          </a:xfrm>
          <a:prstGeom prst="wedgeRoundRectCallout">
            <a:avLst>
              <a:gd name="adj1" fmla="val -20106"/>
              <a:gd name="adj2" fmla="val -845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cs typeface="Consolas" panose="020B0609020204030204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instagram-widget</a:t>
            </a:r>
            <a:r>
              <a:rPr lang="en-US" sz="2600" noProof="1">
                <a:solidFill>
                  <a:srgbClr val="FFFFFF"/>
                </a:solidFill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421502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the HTML Page: agency.html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683100" y="1611204"/>
            <a:ext cx="10822624" cy="42581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&lt;title&gt;Consulting Agency&lt;/title&gt;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href="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agency.css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&lt;body&gt;…&lt;/body&gt;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3047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+ Header (HTML)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79412" y="1066800"/>
            <a:ext cx="1132146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nav-primary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 home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href="#"&gt;home&lt;/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href="#"&gt;about us&lt;/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href="#"&gt;cases&lt;/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b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href="#"&gt;news&lt;/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href="#"&gt;portfolio&lt;/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href="#"&gt;contacts&lt;/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/ul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/nav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103" y="1180084"/>
            <a:ext cx="2744309" cy="26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5612" y="1905000"/>
            <a:ext cx="11321460" cy="35925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"consulting-rev"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&gt;video slider&lt;/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Challenging established…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our services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fa-chevron-right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586" y="1769160"/>
            <a:ext cx="3012486" cy="386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8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33207" y="1151121"/>
            <a:ext cx="11559449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https://fonts.googleapis.com/css?family=Montserrat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https://maxcdn.bootstrapcdn.com/font-awesome/4.7.0/css/font-awesome.min.css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Montserrat, 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195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03212" y="1148707"/>
            <a:ext cx="11559449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&gt; 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url('images/Layer-759_02.jpg') no-repeat;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735px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nav, ul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rgba(199, 157, 99, .75);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49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79412" y="914400"/>
            <a:ext cx="647700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ul.nav-primary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rgba(199,157,99,0.75);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justify-content: center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70px 0 auto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.nav-item a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900;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14px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237412" y="3068836"/>
            <a:ext cx="4491318" cy="35925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.home.nav-item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margin-left:30px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.home.nav-item 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opacity: 0.7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500px;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margin: 0 auto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018" y="914400"/>
            <a:ext cx="6337778" cy="179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5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03212" y="958660"/>
            <a:ext cx="5824622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h1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p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242231" y="958660"/>
            <a:ext cx="5481624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20px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900;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none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text-transform:uppercase;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20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27012" y="1641722"/>
            <a:ext cx="11692022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a:hover,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a:hover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.fa-chevron-right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263" y="1295400"/>
            <a:ext cx="5948748" cy="2426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264" y="3962400"/>
            <a:ext cx="5948748" cy="244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6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(HTML)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8012" y="1524000"/>
            <a:ext cx="10963502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&gt;Industries&lt;/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"travel-business-customer"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"icon"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"fa fa-plane" aria-hidden="true"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&gt;Travel and Aviation Consulting&lt;/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 are a company that offers design…&lt;/p&gt;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&lt;!—TODO put the next two articles here--&gt;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212" y="990600"/>
            <a:ext cx="6172200" cy="184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/>
              <a:t>Project Structure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/>
              <a:t>Navigation and Header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/>
              <a:t>Main Section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/>
              <a:t>&lt;section class</a:t>
            </a:r>
            <a:r>
              <a:rPr lang="en-US" sz="3000" dirty="0" smtClean="0"/>
              <a:t>="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travel-business-customer</a:t>
            </a:r>
            <a:r>
              <a:rPr lang="en-US" sz="3000" dirty="0" smtClean="0"/>
              <a:t>"&gt;</a:t>
            </a:r>
            <a:endParaRPr lang="en-US" sz="3000" dirty="0"/>
          </a:p>
          <a:p>
            <a:pPr marL="819096" lvl="1" indent="-514350">
              <a:lnSpc>
                <a:spcPct val="90000"/>
              </a:lnSpc>
            </a:pPr>
            <a:r>
              <a:rPr lang="en-US" sz="3000" dirty="0"/>
              <a:t>&lt;section class="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financial-energy-surface</a:t>
            </a:r>
            <a:r>
              <a:rPr lang="en-US" sz="3000" dirty="0"/>
              <a:t>"&gt;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/>
              <a:t>&lt;section class="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banner</a:t>
            </a:r>
            <a:r>
              <a:rPr lang="en-US" sz="3000" dirty="0"/>
              <a:t>"&gt;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/>
              <a:t>&lt;section class="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traders</a:t>
            </a:r>
            <a:r>
              <a:rPr lang="en-US" sz="3000" dirty="0"/>
              <a:t>"&gt;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/>
              <a:t>&lt;section class="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consulting-woman</a:t>
            </a:r>
            <a:r>
              <a:rPr lang="en-US" sz="3000" dirty="0"/>
              <a:t>"&gt;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/>
              <a:t>&lt;section class="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partners</a:t>
            </a:r>
            <a:r>
              <a:rPr lang="en-US" sz="3000" dirty="0"/>
              <a:t>"&gt;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Footer Section</a:t>
            </a:r>
          </a:p>
          <a:p>
            <a:pPr marL="819096" lvl="1" indent="-514350">
              <a:lnSpc>
                <a:spcPct val="90000"/>
              </a:lnSpc>
            </a:pPr>
            <a:endParaRPr lang="en-US" sz="3000" dirty="0"/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412" y="1981200"/>
            <a:ext cx="2614955" cy="337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5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CSS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79412" y="1151121"/>
            <a:ext cx="4648200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50px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18px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&gt; header 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40px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157786" y="1151121"/>
            <a:ext cx="6623037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vertical-align: top;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7px;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688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CSS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3441" y="2235427"/>
            <a:ext cx="10187775" cy="29461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p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0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p, h2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841" y="1219200"/>
            <a:ext cx="6555371" cy="496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8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More HTML + CSS (.banner)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02436" y="1219200"/>
            <a:ext cx="11330776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"banner"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&gt;To help entrepreneurs get their act together&lt;/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 they talk to investors.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02436" y="4239477"/>
            <a:ext cx="11330776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18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CSS (.banner)</a:t>
            </a:r>
            <a:endParaRPr lang="en-GB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47568" y="2438400"/>
            <a:ext cx="4884844" cy="3746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banner span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#c79d63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.banner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35px;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46px;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relative;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484812" y="1774758"/>
            <a:ext cx="6150866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.banner::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</a:t>
            </a: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content: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0.3;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url(images/steel-bg.jpg) center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bottom: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z-index: -1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768" y="990600"/>
            <a:ext cx="7640244" cy="67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8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HTML (.traders)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5612" y="974539"/>
            <a:ext cx="1127760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class="traders"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&gt;Why Traders Choose Us&lt;/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article-container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&gt;Raw Spreads&lt;/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&gt;Receive premium pricing from Top…&lt;/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&gt;&lt;No Dealing Desk&lt;/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&gt;With Consulting WP you’ll…&lt;/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&gt;State of the Art&lt;/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&gt;Trade Forex and CFDs with the world’s…&lt;/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473" y="974539"/>
            <a:ext cx="5257800" cy="13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0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CSS (.traders)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88815" y="1301679"/>
            <a:ext cx="11806419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.traders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padding-top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padding-bottom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46px;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linear-gradient(rgba(0,0,0,0.6),rgba(0,0,0, 0.6)),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url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('images/background-choose-us.jpg') no-repeat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cover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.traders h2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63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CSS (.traders)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79113" y="1130170"/>
            <a:ext cx="5667699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justify-content: center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a:hover,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a:hover p,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a:hover h4{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626989" y="1130170"/>
            <a:ext cx="4953823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#090821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17px 17px;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21px;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p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17px 17px;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18px;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07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74" y="990600"/>
            <a:ext cx="8839838" cy="2756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774" y="3886200"/>
            <a:ext cx="8839838" cy="27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HTML (.consulting-woman)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88411" y="1295400"/>
            <a:ext cx="9187299" cy="3746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consulting-woman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testimonial-info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 were amazed by how little effort…&lt;/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&gt;Amanda Seyfried&lt;/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&gt;Founder &amp; CEO…&lt;/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228" y="3958482"/>
            <a:ext cx="7866184" cy="27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8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CSS (.consulting-woman)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62881" y="991132"/>
            <a:ext cx="1103460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.consulting-woman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 url("images/consulting-woman.jpg");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background-repeat: no-repeat;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600px;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70px;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64px 60px 53px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rgba(255, 255, 255, .7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7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9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#web-basics</a:t>
            </a:r>
            <a:endParaRPr lang="en-US" sz="9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CSS (.consulting-woman)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20267" y="1130170"/>
            <a:ext cx="5820099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&gt; p::before,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&gt; p::after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open-quote;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32px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&gt; p::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close-quote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footer 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323012" y="1130170"/>
            <a:ext cx="5566493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footer p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#777777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rgb(9, 8, 33);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flex-direction: row;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justify-content:space-around;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#ffffff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745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68" y="1524000"/>
            <a:ext cx="11379199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1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HTML (.partners)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1812" y="1162007"/>
            <a:ext cx="9849401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partners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href="#"&gt;&lt;img src="images/partner-TVC.png" alt="TVC Marketing"&gt;&lt;/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&lt;!—TODO put the rest list item here…--&gt;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412" y="3280917"/>
            <a:ext cx="7178142" cy="334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5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CSS (.partners)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77467" y="1035337"/>
            <a:ext cx="5316945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.partners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90px;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45px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.partners ul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justify-content: center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2" y="3834673"/>
            <a:ext cx="9367476" cy="2788567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263867" y="1035337"/>
            <a:ext cx="5164545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.partners 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135px;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60px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87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HTML (info-social-container)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52421" y="2159227"/>
            <a:ext cx="11483535" cy="29461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"footer"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class="info-socials-container"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&gt;Consulting&lt;/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info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fa-map-marker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1010 Avenue of …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fa-clock-o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&gt;Mon-Sat 8.00-18.00…&lt;/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fa-phone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&gt;212 386 5578 Free call&lt;/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6728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HTML (info-social-container)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5612" y="1524000"/>
            <a:ext cx="11483535" cy="41465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socials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fa-facebook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fa-twitter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fa-linkedin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fa-youtube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612" y="4114800"/>
            <a:ext cx="7772400" cy="251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0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CSS (info-social-container)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48867" y="958660"/>
            <a:ext cx="5164545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.info li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20px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.info li i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.socials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03981" y="963653"/>
            <a:ext cx="5653031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justify-content: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153px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.socials li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.socials 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32px;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rgb(131,131,143);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206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752600"/>
            <a:ext cx="1106224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HTML (extra-links)</a:t>
            </a:r>
            <a:endParaRPr lang="en-GB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293812" y="1191899"/>
            <a:ext cx="9601200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extra-links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&gt;Extra Links&lt;/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href="#"&gt;About&lt;/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href="#"&gt;Contacts&lt;/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href="#"&gt;Typography&lt;/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href="#"&gt;Careers&lt;/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href="#"&gt;Shop&lt;/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&lt;!—TODO put the rest list items here--&gt;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12" y="4838541"/>
            <a:ext cx="8242161" cy="180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5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CSS (extra-links)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4212" y="1150363"/>
            <a:ext cx="5164545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.extra-links ul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flex-wrap: wrap;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flex-direction: column;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148px;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200px; 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3970397"/>
            <a:ext cx="10762072" cy="2354203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281739" y="1150362"/>
            <a:ext cx="5164545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.extra-links ul 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.extra-links ul li 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35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5084088"/>
            <a:ext cx="9832319" cy="820600"/>
          </a:xfrm>
        </p:spPr>
        <p:txBody>
          <a:bodyPr/>
          <a:lstStyle/>
          <a:p>
            <a:r>
              <a:rPr lang="en-US" dirty="0"/>
              <a:t>Landing Page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941144"/>
            <a:ext cx="9832319" cy="719034"/>
          </a:xfrm>
        </p:spPr>
        <p:txBody>
          <a:bodyPr/>
          <a:lstStyle/>
          <a:p>
            <a:r>
              <a:rPr lang="en-US" dirty="0" smtClean="0"/>
              <a:t>HTML5 </a:t>
            </a:r>
            <a:r>
              <a:rPr lang="en-US" dirty="0"/>
              <a:t>+ </a:t>
            </a:r>
            <a:r>
              <a:rPr lang="en-US" dirty="0" smtClean="0"/>
              <a:t>CSS3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078010"/>
            <a:ext cx="4572638" cy="39696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459" y="1078010"/>
            <a:ext cx="5020866" cy="396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351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HTML (instagram-widget)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79412" y="1447800"/>
            <a:ext cx="11408611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instagram-widget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&gt;Instagram Widget&lt;/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src="…/footer-widget(1).jpg"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src="…/footer-widget(2).jpg"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src="…/footer-widget(3).jpg"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src="…/footer-widget(4).jpg"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src="…/footer-widget(5).jpg"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src="…/footer-widget(6).jpg"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12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CSS (instagram-widget)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4212" y="1206846"/>
            <a:ext cx="5164545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.instagram-widget ul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flex-direction: row;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flex-wrap: wrap;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281739" y="1206845"/>
            <a:ext cx="5164545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.instagram-widget img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3581400"/>
            <a:ext cx="9138507" cy="295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9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" y="990600"/>
            <a:ext cx="4876800" cy="42336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706" y="2819400"/>
            <a:ext cx="4538215" cy="3588026"/>
          </a:xfrm>
          <a:prstGeom prst="rect">
            <a:avLst/>
          </a:prstGeom>
        </p:spPr>
      </p:pic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009" y="994048"/>
            <a:ext cx="3657600" cy="271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Landing Pages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2540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5" y="3276600"/>
            <a:ext cx="6302818" cy="22052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48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3"/>
              </a:rPr>
              <a:t>softuni.bg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  <a:endParaRPr lang="bg-BG" dirty="0"/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hlinkClick r:id="rId4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5"/>
              </a:rPr>
              <a:t>facebook.com/</a:t>
            </a:r>
            <a:r>
              <a:rPr lang="en-US" noProof="1">
                <a:solidFill>
                  <a:prstClr val="white"/>
                </a:solidFill>
                <a:hlinkClick r:id="rId5"/>
              </a:rPr>
              <a:t>SoftwareUniversity</a:t>
            </a:r>
            <a:endParaRPr lang="en-US" sz="2800" noProof="1">
              <a:solidFill>
                <a:schemeClr val="tx2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6"/>
              </a:rPr>
              <a:t>softuni.bg/forum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3" tooltip="Software University Founda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370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Project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12" y="2133600"/>
            <a:ext cx="6629400" cy="314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05" y="1536393"/>
            <a:ext cx="8506018" cy="421579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+ Header</a:t>
            </a:r>
            <a:endParaRPr lang="en-GB" dirty="0"/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8113617" y="2453248"/>
            <a:ext cx="1371600" cy="457200"/>
          </a:xfrm>
          <a:prstGeom prst="wedgeRoundRectCallout">
            <a:avLst>
              <a:gd name="adj1" fmla="val -56277"/>
              <a:gd name="adj2" fmla="val -1219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990012" y="3229781"/>
            <a:ext cx="2057400" cy="770121"/>
          </a:xfrm>
          <a:prstGeom prst="wedgeRoundRectCallout">
            <a:avLst>
              <a:gd name="adj1" fmla="val -79194"/>
              <a:gd name="adj2" fmla="val -385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5212" y="3305666"/>
            <a:ext cx="2362199" cy="42813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2894012" y="3352800"/>
            <a:ext cx="1371600" cy="457200"/>
          </a:xfrm>
          <a:prstGeom prst="wedgeRoundRectCallout">
            <a:avLst>
              <a:gd name="adj1" fmla="val 95806"/>
              <a:gd name="adj2" fmla="val -7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75212" y="2650857"/>
            <a:ext cx="2362199" cy="51918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2679509" y="2681848"/>
            <a:ext cx="1371600" cy="457200"/>
          </a:xfrm>
          <a:prstGeom prst="wedgeRoundRectCallout">
            <a:avLst>
              <a:gd name="adj1" fmla="val 95806"/>
              <a:gd name="adj2" fmla="val -7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4646612" y="4419600"/>
            <a:ext cx="1815366" cy="533400"/>
          </a:xfrm>
          <a:prstGeom prst="wedgeRoundRectCallout">
            <a:avLst>
              <a:gd name="adj1" fmla="val 38302"/>
              <a:gd name="adj2" fmla="val -1239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5976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49" y="1905000"/>
            <a:ext cx="11229474" cy="3200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+ Section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989012" y="2619375"/>
            <a:ext cx="10210800" cy="114300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00" dirty="0"/>
          </a:p>
        </p:txBody>
      </p:sp>
      <p:sp>
        <p:nvSpPr>
          <p:cNvPr id="7" name="Rectangle 6"/>
          <p:cNvSpPr/>
          <p:nvPr/>
        </p:nvSpPr>
        <p:spPr>
          <a:xfrm>
            <a:off x="989012" y="3848100"/>
            <a:ext cx="10210800" cy="114300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290253" y="1485900"/>
            <a:ext cx="1371600" cy="457200"/>
          </a:xfrm>
          <a:prstGeom prst="wedgeRoundRectCallout">
            <a:avLst>
              <a:gd name="adj1" fmla="val -69271"/>
              <a:gd name="adj2" fmla="val 1271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989012" y="1295400"/>
            <a:ext cx="5257800" cy="838200"/>
          </a:xfrm>
          <a:prstGeom prst="wedgeRoundRectCallout">
            <a:avLst>
              <a:gd name="adj1" fmla="val -31902"/>
              <a:gd name="adj2" fmla="val 1424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travel-business-customer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1674812" y="5339451"/>
            <a:ext cx="5638800" cy="751097"/>
          </a:xfrm>
          <a:prstGeom prst="wedgeRoundRectCallout">
            <a:avLst>
              <a:gd name="adj1" fmla="val -16945"/>
              <a:gd name="adj2" fmla="val -1189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financial-energy-surface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366540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+ Section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988080"/>
            <a:ext cx="10289127" cy="887437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505739" y="1040528"/>
            <a:ext cx="4953000" cy="721291"/>
          </a:xfrm>
          <a:prstGeom prst="wedgeRoundRectCallout">
            <a:avLst>
              <a:gd name="adj1" fmla="val -20878"/>
              <a:gd name="adj2" fmla="val 999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banner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12" y="3886200"/>
            <a:ext cx="10289127" cy="2282900"/>
          </a:xfrm>
          <a:prstGeom prst="rect">
            <a:avLst/>
          </a:prstGeom>
        </p:spPr>
      </p:pic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944139" y="3090892"/>
            <a:ext cx="5029200" cy="679032"/>
          </a:xfrm>
          <a:prstGeom prst="wedgeRoundRectCallout">
            <a:avLst>
              <a:gd name="adj1" fmla="val -21826"/>
              <a:gd name="adj2" fmla="val 896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traders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394467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+ Section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057400"/>
            <a:ext cx="10045842" cy="3352800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439933" y="1266825"/>
            <a:ext cx="6477000" cy="557516"/>
          </a:xfrm>
          <a:prstGeom prst="wedgeRoundRectCallout">
            <a:avLst>
              <a:gd name="adj1" fmla="val -21249"/>
              <a:gd name="adj2" fmla="val 1451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consulting-woman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3878333" y="5638800"/>
            <a:ext cx="6615000" cy="758452"/>
          </a:xfrm>
          <a:prstGeom prst="wedgeRoundRectCallout">
            <a:avLst>
              <a:gd name="adj1" fmla="val 26352"/>
              <a:gd name="adj2" fmla="val -1086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testimonial-info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181482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9965</TotalTime>
  <Words>2748</Words>
  <Application>Microsoft Office PowerPoint</Application>
  <PresentationFormat>Custom</PresentationFormat>
  <Paragraphs>526</Paragraphs>
  <Slides>45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SoftUni 16x9</vt:lpstr>
      <vt:lpstr>Landing Pages</vt:lpstr>
      <vt:lpstr>Table of Contents</vt:lpstr>
      <vt:lpstr>Have a Question?</vt:lpstr>
      <vt:lpstr>Landing Page</vt:lpstr>
      <vt:lpstr>Create the Project Structure</vt:lpstr>
      <vt:lpstr>Navigation + Header</vt:lpstr>
      <vt:lpstr>Main + Section</vt:lpstr>
      <vt:lpstr>Main + Section</vt:lpstr>
      <vt:lpstr>Main + Section</vt:lpstr>
      <vt:lpstr>Footer + Section</vt:lpstr>
      <vt:lpstr>Start with the HTML Page: agency.html</vt:lpstr>
      <vt:lpstr>Navigation + Header (HTML)</vt:lpstr>
      <vt:lpstr>Header</vt:lpstr>
      <vt:lpstr>Navigation + Header (CSS)</vt:lpstr>
      <vt:lpstr>Navigation + Header (CSS)</vt:lpstr>
      <vt:lpstr>Navigation + Header (CSS)</vt:lpstr>
      <vt:lpstr>Navigation + Header (CSS)</vt:lpstr>
      <vt:lpstr>Navigation + Header (CSS)</vt:lpstr>
      <vt:lpstr>Main (HTML)</vt:lpstr>
      <vt:lpstr>Main CSS</vt:lpstr>
      <vt:lpstr>Main CSS</vt:lpstr>
      <vt:lpstr>Main More HTML + CSS (.banner)</vt:lpstr>
      <vt:lpstr>Main CSS (.banner)</vt:lpstr>
      <vt:lpstr>Main HTML (.traders)</vt:lpstr>
      <vt:lpstr>Main CSS (.traders)</vt:lpstr>
      <vt:lpstr>Main CSS (.traders)</vt:lpstr>
      <vt:lpstr>PowerPoint Presentation</vt:lpstr>
      <vt:lpstr>Main HTML (.consulting-woman)</vt:lpstr>
      <vt:lpstr>Main CSS (.consulting-woman)</vt:lpstr>
      <vt:lpstr>Main CSS (.consulting-woman)</vt:lpstr>
      <vt:lpstr>PowerPoint Presentation</vt:lpstr>
      <vt:lpstr>Main HTML (.partners)</vt:lpstr>
      <vt:lpstr>Main CSS (.partners)</vt:lpstr>
      <vt:lpstr>Footer Section HTML (info-social-container)</vt:lpstr>
      <vt:lpstr>Footer Section HTML (info-social-container)</vt:lpstr>
      <vt:lpstr>Footer Section CSS (info-social-container)</vt:lpstr>
      <vt:lpstr>PowerPoint Presentation</vt:lpstr>
      <vt:lpstr>Footer Section HTML (extra-links)</vt:lpstr>
      <vt:lpstr>Footer Section CSS (extra-links)</vt:lpstr>
      <vt:lpstr>Footer Section HTML (instagram-widget)</vt:lpstr>
      <vt:lpstr>Footer Section CSS (instagram-widget)</vt:lpstr>
      <vt:lpstr>Summary</vt:lpstr>
      <vt:lpstr>Creating Landing Pages</vt:lpstr>
      <vt:lpstr>License</vt:lpstr>
      <vt:lpstr>Free Trainings @ Software University</vt:lpstr>
    </vt:vector>
  </TitlesOfParts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Landing Pages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Windows User</cp:lastModifiedBy>
  <cp:revision>728</cp:revision>
  <dcterms:created xsi:type="dcterms:W3CDTF">2014-01-02T17:00:34Z</dcterms:created>
  <dcterms:modified xsi:type="dcterms:W3CDTF">2017-06-19T18:03:23Z</dcterms:modified>
  <cp:category>html,css,web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